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4E9317-C588-4373-AF8B-FC9E3C6DDD69}" v="21" dt="2024-09-11T09:31:02.491"/>
    <p1510:client id="{C0385535-8658-4579-87E9-1C978AE53EC2}" v="38" dt="2024-09-11T09:32:43.5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61700" y="-41100"/>
            <a:ext cx="3108900" cy="2005647"/>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700" b="1">
                <a:solidFill>
                  <a:schemeClr val="dk1"/>
                </a:solidFill>
                <a:latin typeface="Handlee"/>
                <a:ea typeface="Handlee"/>
                <a:cs typeface="Handlee"/>
                <a:sym typeface="Handlee"/>
              </a:rPr>
              <a:t>Science:</a:t>
            </a:r>
          </a:p>
          <a:p>
            <a:pPr marL="0" lvl="0" indent="0" algn="just" rtl="0">
              <a:spcBef>
                <a:spcPts val="0"/>
              </a:spcBef>
              <a:spcAft>
                <a:spcPts val="0"/>
              </a:spcAft>
              <a:buNone/>
            </a:pPr>
            <a:r>
              <a:rPr lang="en-US" sz="800">
                <a:effectLst/>
                <a:latin typeface="Handlee" panose="020B0604020202020204" charset="0"/>
                <a:ea typeface="Open Sans" panose="020B0606030504020204" pitchFamily="34" charset="0"/>
              </a:rPr>
              <a:t>As scientists, the Year 1s will be learning all about everyday materials.  They will be developing their understanding of </a:t>
            </a:r>
            <a:r>
              <a:rPr lang="en-US" sz="800">
                <a:effectLst/>
                <a:highlight>
                  <a:srgbClr val="FFFFFF"/>
                </a:highlight>
                <a:latin typeface="Handlee" panose="020B0604020202020204" charset="0"/>
                <a:ea typeface="Open Sans" panose="020B0606030504020204" pitchFamily="34" charset="0"/>
              </a:rPr>
              <a:t>objects and the </a:t>
            </a:r>
            <a:r>
              <a:rPr lang="en-US" sz="800" b="1">
                <a:effectLst/>
                <a:highlight>
                  <a:srgbClr val="FFFFFF"/>
                </a:highlight>
                <a:latin typeface="Handlee" panose="020B0604020202020204" charset="0"/>
                <a:ea typeface="Open Sans" panose="020B0606030504020204" pitchFamily="34" charset="0"/>
              </a:rPr>
              <a:t>materials</a:t>
            </a:r>
            <a:r>
              <a:rPr lang="en-US" sz="800">
                <a:effectLst/>
                <a:highlight>
                  <a:srgbClr val="FFFFFF"/>
                </a:highlight>
                <a:latin typeface="Handlee" panose="020B0604020202020204" charset="0"/>
                <a:ea typeface="Open Sans" panose="020B0606030504020204" pitchFamily="34" charset="0"/>
              </a:rPr>
              <a:t> from which they are made. They will classify and sort items into categories such as wood, plastic, glass, metal, fabric and paper. Once comfortable with the term ‘materials’, they will deepen their understanding by describing the properties of different materials and make simple comparisons.  </a:t>
            </a:r>
            <a:endParaRPr sz="700" b="1">
              <a:solidFill>
                <a:schemeClr val="dk1"/>
              </a:solidFill>
              <a:latin typeface="Handlee" panose="020B0604020202020204" charset="0"/>
              <a:ea typeface="Handlee"/>
              <a:cs typeface="Handlee"/>
              <a:sym typeface="Handlee"/>
            </a:endParaRPr>
          </a:p>
          <a:p>
            <a:pPr marL="0" lvl="0" indent="0" algn="just" rtl="0">
              <a:spcBef>
                <a:spcPts val="1000"/>
              </a:spcBef>
              <a:spcAft>
                <a:spcPts val="0"/>
              </a:spcAft>
              <a:buNone/>
            </a:pPr>
            <a:r>
              <a:rPr lang="en-GB" sz="700" b="1">
                <a:solidFill>
                  <a:schemeClr val="dk1"/>
                </a:solidFill>
                <a:latin typeface="Handlee"/>
                <a:ea typeface="Handlee"/>
                <a:cs typeface="Handlee"/>
                <a:sym typeface="Handlee"/>
              </a:rPr>
              <a:t>Maths:</a:t>
            </a:r>
            <a:endParaRPr sz="700" b="1">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As Mathematicians, the Year 1s will be deepening their understanding of number by exploring addition and subtraction within 10. They will be introduced to the part-whole model and will explore different ways of representing addition and number facts.  The children will also read, interpret and write +, - and = symbols to write simple number sentences.</a:t>
            </a:r>
            <a:endParaRPr sz="800">
              <a:solidFill>
                <a:schemeClr val="dk1"/>
              </a:solidFill>
              <a:latin typeface="Handlee"/>
              <a:ea typeface="Handlee"/>
              <a:cs typeface="Handlee"/>
              <a:sym typeface="Handlee"/>
            </a:endParaRPr>
          </a:p>
        </p:txBody>
      </p:sp>
      <p:sp>
        <p:nvSpPr>
          <p:cNvPr id="55" name="Google Shape;55;p13"/>
          <p:cNvSpPr txBox="1"/>
          <p:nvPr/>
        </p:nvSpPr>
        <p:spPr>
          <a:xfrm>
            <a:off x="3272100" y="3368275"/>
            <a:ext cx="2599800" cy="1676967"/>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a:solidFill>
                  <a:schemeClr val="dk1"/>
                </a:solidFill>
                <a:latin typeface="Handlee"/>
                <a:ea typeface="Handlee"/>
                <a:cs typeface="Handlee"/>
                <a:sym typeface="Handlee"/>
              </a:rPr>
              <a:t>RE:</a:t>
            </a:r>
            <a:endParaRPr sz="800" b="1">
              <a:solidFill>
                <a:schemeClr val="dk1"/>
              </a:solidFill>
              <a:latin typeface="Handlee"/>
              <a:ea typeface="Handlee"/>
              <a:cs typeface="Handlee"/>
              <a:sym typeface="Handlee"/>
            </a:endParaRPr>
          </a:p>
          <a:p>
            <a:pPr algn="just"/>
            <a:r>
              <a:rPr lang="en-GB" sz="800">
                <a:solidFill>
                  <a:schemeClr val="dk1"/>
                </a:solidFill>
                <a:latin typeface="Handlee"/>
                <a:ea typeface="Handlee"/>
                <a:cs typeface="Handlee"/>
                <a:sym typeface="Handlee"/>
              </a:rPr>
              <a:t>This half term the children will be focusing on Christianity, with a particular focus on the Creation story. We will be learning how Christians believe that God created the world in 6 days and rested on the 7</a:t>
            </a:r>
            <a:r>
              <a:rPr lang="en-GB" sz="800" baseline="30000">
                <a:solidFill>
                  <a:schemeClr val="dk1"/>
                </a:solidFill>
                <a:latin typeface="Handlee"/>
                <a:ea typeface="Handlee"/>
                <a:cs typeface="Handlee"/>
                <a:sym typeface="Handlee"/>
              </a:rPr>
              <a:t>th</a:t>
            </a:r>
            <a:r>
              <a:rPr lang="en-GB" sz="800">
                <a:solidFill>
                  <a:schemeClr val="dk1"/>
                </a:solidFill>
                <a:latin typeface="Handlee"/>
                <a:ea typeface="Handlee"/>
                <a:cs typeface="Handlee"/>
                <a:sym typeface="Handlee"/>
              </a:rPr>
              <a:t> day. We will be thinking about how stained-glass windows would help to tell bible stories before people could read. </a:t>
            </a:r>
            <a:endParaRPr lang="en-GB">
              <a:solidFill>
                <a:schemeClr val="dk1"/>
              </a:solidFill>
              <a:sym typeface="Handlee"/>
            </a:endParaRPr>
          </a:p>
          <a:p>
            <a:pPr marL="0" lvl="0" indent="0" algn="just" rtl="0">
              <a:spcBef>
                <a:spcPts val="600"/>
              </a:spcBef>
              <a:spcAft>
                <a:spcPts val="0"/>
              </a:spcAft>
              <a:buNone/>
            </a:pPr>
            <a:r>
              <a:rPr lang="en-GB" sz="800" b="1">
                <a:solidFill>
                  <a:schemeClr val="dk1"/>
                </a:solidFill>
                <a:latin typeface="Handlee"/>
                <a:ea typeface="Handlee"/>
                <a:cs typeface="Handlee"/>
                <a:sym typeface="Handlee"/>
              </a:rPr>
              <a:t>Christian Distinctiveness:</a:t>
            </a:r>
            <a:endParaRPr sz="800" b="1">
              <a:solidFill>
                <a:schemeClr val="dk1"/>
              </a:solidFill>
              <a:latin typeface="Handlee"/>
              <a:ea typeface="Handlee"/>
              <a:cs typeface="Handlee"/>
              <a:sym typeface="Handlee"/>
            </a:endParaRPr>
          </a:p>
          <a:p>
            <a:pPr marL="0" lvl="0" indent="0" algn="just" rtl="0">
              <a:spcBef>
                <a:spcPts val="0"/>
              </a:spcBef>
              <a:spcAft>
                <a:spcPts val="375"/>
              </a:spcAft>
              <a:buNone/>
            </a:pPr>
            <a:r>
              <a:rPr lang="en-GB" sz="80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a:solidFill>
                <a:schemeClr val="dk1"/>
              </a:solidFill>
              <a:latin typeface="Handlee"/>
              <a:ea typeface="Handlee"/>
              <a:cs typeface="Handlee"/>
              <a:sym typeface="Handlee"/>
            </a:endParaRPr>
          </a:p>
        </p:txBody>
      </p:sp>
      <p:sp>
        <p:nvSpPr>
          <p:cNvPr id="56" name="Google Shape;56;p13"/>
          <p:cNvSpPr txBox="1"/>
          <p:nvPr/>
        </p:nvSpPr>
        <p:spPr>
          <a:xfrm>
            <a:off x="46400" y="-41100"/>
            <a:ext cx="3135900" cy="933174"/>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PE:</a:t>
            </a:r>
            <a:endParaRPr sz="800" b="1">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afternoon.</a:t>
            </a:r>
            <a:endParaRPr sz="80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endParaRPr lang="en-GB" sz="800">
              <a:solidFill>
                <a:schemeClr val="dk1"/>
              </a:solidFill>
              <a:latin typeface="Handlee"/>
              <a:ea typeface="Handlee"/>
              <a:cs typeface="Handlee"/>
              <a:sym typeface="Handlee"/>
            </a:endParaRPr>
          </a:p>
        </p:txBody>
      </p:sp>
      <p:sp>
        <p:nvSpPr>
          <p:cNvPr id="57" name="Google Shape;57;p13"/>
          <p:cNvSpPr txBox="1"/>
          <p:nvPr/>
        </p:nvSpPr>
        <p:spPr>
          <a:xfrm>
            <a:off x="3261000" y="79475"/>
            <a:ext cx="2622000" cy="1585019"/>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endParaRPr lang="en-GB" sz="700" b="1">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b="1">
                <a:solidFill>
                  <a:schemeClr val="dk1"/>
                </a:solidFill>
                <a:latin typeface="Handlee"/>
                <a:ea typeface="Handlee"/>
                <a:cs typeface="Handlee"/>
                <a:sym typeface="Handlee"/>
              </a:rPr>
              <a:t>Art &amp; Design: </a:t>
            </a:r>
            <a:r>
              <a:rPr lang="en-GB" sz="700">
                <a:solidFill>
                  <a:schemeClr val="dk1"/>
                </a:solidFill>
                <a:latin typeface="Handlee"/>
                <a:ea typeface="Handlee"/>
                <a:cs typeface="Handlee"/>
                <a:sym typeface="Handlee"/>
              </a:rPr>
              <a:t>As Artists, we will be exploring the work of the local artist  Brian Pollard. We will analyse his work and consider how he uses shape and colour within his paintings. Initially we will make simple sketches based on what we can see within images. We will than use local landscape and seascapes to inspires us to draw and paint in the style of Brian Pollard. </a:t>
            </a:r>
          </a:p>
          <a:p>
            <a:pPr marL="0" lvl="0" indent="0" algn="just" rtl="0">
              <a:spcBef>
                <a:spcPts val="0"/>
              </a:spcBef>
              <a:spcAft>
                <a:spcPts val="0"/>
              </a:spcAft>
              <a:buClr>
                <a:schemeClr val="dk1"/>
              </a:buClr>
              <a:buSzPts val="1100"/>
              <a:buFont typeface="Arial"/>
              <a:buNone/>
            </a:pPr>
            <a:endParaRPr lang="en-GB" sz="700" b="1">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b="1">
                <a:solidFill>
                  <a:schemeClr val="dk1"/>
                </a:solidFill>
                <a:latin typeface="Handlee"/>
                <a:ea typeface="Handlee"/>
                <a:cs typeface="Handlee"/>
                <a:sym typeface="Handlee"/>
              </a:rPr>
              <a:t>Design &amp; Technology:</a:t>
            </a:r>
            <a:endParaRPr sz="700" b="1">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a:solidFill>
                  <a:schemeClr val="dk1"/>
                </a:solidFill>
                <a:latin typeface="Handlee"/>
                <a:ea typeface="Handlee"/>
                <a:cs typeface="Handlee"/>
                <a:sym typeface="Handlee"/>
              </a:rPr>
              <a:t>As Designers, we will be learning about different joining techniques. We will explore different materials and consider how best to join them. Joining techniques will include gluing, stapling, safety pins, pinning and sewing.</a:t>
            </a:r>
            <a:endParaRPr sz="700">
              <a:solidFill>
                <a:schemeClr val="dk1"/>
              </a:solidFill>
              <a:latin typeface="Handlee"/>
              <a:ea typeface="Handlee"/>
              <a:cs typeface="Handlee"/>
              <a:sym typeface="Handlee"/>
            </a:endParaRPr>
          </a:p>
        </p:txBody>
      </p:sp>
      <p:sp>
        <p:nvSpPr>
          <p:cNvPr id="58" name="Google Shape;58;p13"/>
          <p:cNvSpPr txBox="1"/>
          <p:nvPr/>
        </p:nvSpPr>
        <p:spPr>
          <a:xfrm>
            <a:off x="46275" y="3239125"/>
            <a:ext cx="3151200" cy="1771500"/>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750" b="1">
                <a:solidFill>
                  <a:schemeClr val="dk1"/>
                </a:solidFill>
                <a:latin typeface="Handlee"/>
                <a:ea typeface="Handlee"/>
                <a:cs typeface="Handlee"/>
                <a:sym typeface="Handlee"/>
              </a:rPr>
              <a:t>Geography:</a:t>
            </a:r>
            <a:endParaRPr sz="750">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be thinking about the local environment, we will identify seasonal changes in the UK and how this is changing due to human impact. Using our geographical skills, we will identify physical and human features and how these change and impact the environment around us. We will  explore the term climate and  what it is.</a:t>
            </a:r>
            <a:endParaRPr sz="75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75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50" b="1">
                <a:solidFill>
                  <a:schemeClr val="dk1"/>
                </a:solidFill>
                <a:latin typeface="Handlee"/>
                <a:ea typeface="Handlee"/>
                <a:cs typeface="Handlee"/>
                <a:sym typeface="Handlee"/>
              </a:rPr>
              <a:t>History:</a:t>
            </a:r>
            <a:endParaRPr sz="750" b="1">
              <a:solidFill>
                <a:schemeClr val="dk1"/>
              </a:solidFill>
              <a:latin typeface="Handlee"/>
              <a:ea typeface="Handlee"/>
              <a:cs typeface="Handlee"/>
              <a:sym typeface="Handlee"/>
            </a:endParaRPr>
          </a:p>
          <a:p>
            <a:pPr marL="0" lvl="0" indent="0" algn="just" rtl="0">
              <a:lnSpc>
                <a:spcPct val="100000"/>
              </a:lnSpc>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As historians, Year 1 will be thinking about Sir Francis Drake and using their historical enquiry skills to answer the question ‘was he a pirate or a hero?’ We will discover the journey that he went on, including places that are near to us. We will be looking at events that happened during his life and using sources  and  artefacts to support our understanding.</a:t>
            </a:r>
            <a:endParaRPr sz="750">
              <a:solidFill>
                <a:schemeClr val="dk1"/>
              </a:solidFill>
              <a:latin typeface="Handlee"/>
              <a:ea typeface="Handlee"/>
              <a:cs typeface="Handlee"/>
              <a:sym typeface="Handlee"/>
            </a:endParaRPr>
          </a:p>
        </p:txBody>
      </p:sp>
      <p:sp>
        <p:nvSpPr>
          <p:cNvPr id="59" name="Google Shape;59;p13"/>
          <p:cNvSpPr txBox="1"/>
          <p:nvPr/>
        </p:nvSpPr>
        <p:spPr>
          <a:xfrm>
            <a:off x="119775" y="2216458"/>
            <a:ext cx="3077700" cy="1046410"/>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Music: </a:t>
            </a:r>
            <a:endParaRPr sz="800" b="1">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As musicians, we will be focusing on the unit ‘How Can We Make Friends When We Sing Together?’ Throughout the unit the children will listen to a range of songs and learn about finding the beat, which is one of the foundational elements of music. We will also have a weekly music lesson from peripatetic teacher, Mrs </a:t>
            </a:r>
            <a:r>
              <a:rPr lang="en-GB" sz="800" err="1">
                <a:solidFill>
                  <a:schemeClr val="dk1"/>
                </a:solidFill>
                <a:latin typeface="Handlee"/>
                <a:ea typeface="Handlee"/>
                <a:cs typeface="Handlee"/>
                <a:sym typeface="Handlee"/>
              </a:rPr>
              <a:t>Bickle</a:t>
            </a:r>
            <a:r>
              <a:rPr lang="en-GB" sz="800">
                <a:solidFill>
                  <a:schemeClr val="dk1"/>
                </a:solidFill>
                <a:latin typeface="Handlee"/>
                <a:ea typeface="Handlee"/>
                <a:cs typeface="Handlee"/>
                <a:sym typeface="Handlee"/>
              </a:rPr>
              <a:t>. Here we will explore playing the ukulele as well as other instruments.   </a:t>
            </a:r>
            <a:endParaRPr sz="800">
              <a:solidFill>
                <a:schemeClr val="dk1"/>
              </a:solidFill>
              <a:latin typeface="Handlee"/>
              <a:ea typeface="Handlee"/>
              <a:cs typeface="Handlee"/>
              <a:sym typeface="Handlee"/>
            </a:endParaRPr>
          </a:p>
        </p:txBody>
      </p:sp>
      <p:sp>
        <p:nvSpPr>
          <p:cNvPr id="60" name="Google Shape;60;p13"/>
          <p:cNvSpPr txBox="1"/>
          <p:nvPr/>
        </p:nvSpPr>
        <p:spPr>
          <a:xfrm>
            <a:off x="5946525" y="2174013"/>
            <a:ext cx="3003900" cy="1131049"/>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700" b="1">
                <a:solidFill>
                  <a:schemeClr val="dk1"/>
                </a:solidFill>
                <a:latin typeface="Handlee"/>
                <a:ea typeface="Handlee"/>
                <a:cs typeface="Handlee"/>
                <a:sym typeface="Handlee"/>
              </a:rPr>
              <a:t>RHE:</a:t>
            </a:r>
            <a:endParaRPr sz="700" b="1">
              <a:solidFill>
                <a:schemeClr val="dk1"/>
              </a:solidFill>
              <a:latin typeface="Handlee"/>
              <a:ea typeface="Handlee"/>
              <a:cs typeface="Handlee"/>
              <a:sym typeface="Handlee"/>
            </a:endParaRPr>
          </a:p>
          <a:p>
            <a:pPr algn="just"/>
            <a:r>
              <a:rPr lang="en-GB" sz="800">
                <a:solidFill>
                  <a:schemeClr val="dk1"/>
                </a:solidFill>
                <a:latin typeface="Handlee"/>
                <a:ea typeface="Handlee"/>
                <a:cs typeface="Handlee"/>
                <a:sym typeface="Handlee"/>
              </a:rPr>
              <a:t>As healthy, confident and resilient children we will be exploring how we build relationships with friends and family. We will be thinking about who our friends are, and what we like to do with our friends. We will also consider our emotions and the emotions of others, learning how to respond to this by offering to help our friends, or to give them space. </a:t>
            </a:r>
            <a:endParaRPr lang="en-GB">
              <a:solidFill>
                <a:schemeClr val="dk1"/>
              </a:solidFill>
              <a:sym typeface="Handlee"/>
            </a:endParaRPr>
          </a:p>
          <a:p>
            <a:pPr marL="0" lvl="0" indent="0" algn="just">
              <a:spcBef>
                <a:spcPts val="0"/>
              </a:spcBef>
              <a:spcAft>
                <a:spcPts val="0"/>
              </a:spcAft>
              <a:buSzPts val="1100"/>
              <a:buFont typeface="Arial"/>
              <a:buNone/>
            </a:pPr>
            <a:endParaRPr lang="en-GB" sz="650">
              <a:solidFill>
                <a:schemeClr val="dk1"/>
              </a:solidFill>
              <a:latin typeface="Handlee"/>
              <a:ea typeface="Handlee"/>
              <a:cs typeface="Handlee"/>
            </a:endParaRPr>
          </a:p>
        </p:txBody>
      </p:sp>
      <p:sp>
        <p:nvSpPr>
          <p:cNvPr id="61" name="Google Shape;61;p13"/>
          <p:cNvSpPr txBox="1"/>
          <p:nvPr/>
        </p:nvSpPr>
        <p:spPr>
          <a:xfrm>
            <a:off x="5946525" y="3250825"/>
            <a:ext cx="3108900" cy="1808029"/>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English:</a:t>
            </a:r>
            <a:endParaRPr sz="800" b="1">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During the Autumn term, our daily English session will be made up of Read Write Inc and handwriting.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800">
              <a:solidFill>
                <a:schemeClr val="dk1"/>
              </a:solidFill>
              <a:latin typeface="Handlee"/>
              <a:ea typeface="Handlee"/>
              <a:cs typeface="Handlee"/>
              <a:sym typeface="Handlee"/>
            </a:endParaRPr>
          </a:p>
          <a:p>
            <a:pPr marL="0" lvl="0" indent="0" algn="just" rtl="0">
              <a:spcBef>
                <a:spcPts val="0"/>
              </a:spcBef>
              <a:spcAft>
                <a:spcPts val="600"/>
              </a:spcAft>
              <a:buClr>
                <a:schemeClr val="dk1"/>
              </a:buClr>
              <a:buSzPts val="1100"/>
              <a:buFont typeface="Arial"/>
              <a:buNone/>
            </a:pPr>
            <a:r>
              <a:rPr lang="en-GB" sz="800">
                <a:solidFill>
                  <a:schemeClr val="dk1"/>
                </a:solidFill>
                <a:latin typeface="Handlee"/>
                <a:ea typeface="Handlee"/>
                <a:cs typeface="Handlee"/>
                <a:sym typeface="Handlee"/>
              </a:rPr>
              <a:t>During their </a:t>
            </a:r>
            <a:r>
              <a:rPr lang="en-GB" sz="800" err="1">
                <a:solidFill>
                  <a:schemeClr val="dk1"/>
                </a:solidFill>
                <a:latin typeface="Handlee"/>
                <a:ea typeface="Handlee"/>
                <a:cs typeface="Handlee"/>
                <a:sym typeface="Handlee"/>
              </a:rPr>
              <a:t>RWInc</a:t>
            </a:r>
            <a:r>
              <a:rPr lang="en-GB" sz="800">
                <a:solidFill>
                  <a:schemeClr val="dk1"/>
                </a:solidFill>
                <a:latin typeface="Handlee"/>
                <a:ea typeface="Handlee"/>
                <a:cs typeface="Handlee"/>
                <a:sym typeface="Handlee"/>
              </a:rPr>
              <a:t> sessions the children also have the opportunity to build up their stamina for writing. They learn to build a sentence around a specific word and also write for different purposes, such as writing to entertain, story, poetry or writing to inform through fact files and posters. </a:t>
            </a:r>
            <a:endParaRPr sz="800"/>
          </a:p>
        </p:txBody>
      </p:sp>
      <p:sp>
        <p:nvSpPr>
          <p:cNvPr id="62" name="Google Shape;62;p13"/>
          <p:cNvSpPr txBox="1"/>
          <p:nvPr/>
        </p:nvSpPr>
        <p:spPr>
          <a:xfrm>
            <a:off x="3417450" y="1933629"/>
            <a:ext cx="2309100" cy="1131300"/>
          </a:xfrm>
          <a:prstGeom prst="rect">
            <a:avLst/>
          </a:prstGeom>
          <a:noFill/>
          <a:ln w="28575"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err="1">
                <a:latin typeface="Handlee"/>
                <a:ea typeface="Handlee"/>
                <a:cs typeface="Handlee"/>
                <a:sym typeface="Handlee"/>
              </a:rPr>
              <a:t>Yarmer</a:t>
            </a:r>
            <a:r>
              <a:rPr lang="en-GB" sz="1200" b="1">
                <a:latin typeface="Handlee"/>
                <a:ea typeface="Handlee"/>
                <a:cs typeface="Handlee"/>
                <a:sym typeface="Handlee"/>
              </a:rPr>
              <a:t> </a:t>
            </a:r>
          </a:p>
          <a:p>
            <a:pPr marL="0" lvl="0" indent="0" algn="ctr" rtl="0">
              <a:spcBef>
                <a:spcPts val="0"/>
              </a:spcBef>
              <a:spcAft>
                <a:spcPts val="0"/>
              </a:spcAft>
              <a:buNone/>
            </a:pPr>
            <a:r>
              <a:rPr lang="en-GB" sz="1200" b="1">
                <a:latin typeface="Handlee"/>
                <a:ea typeface="Handlee"/>
                <a:cs typeface="Handlee"/>
                <a:sym typeface="Handlee"/>
              </a:rPr>
              <a:t>Year 1  </a:t>
            </a:r>
            <a:endParaRPr sz="1200" b="1">
              <a:latin typeface="Handlee"/>
              <a:ea typeface="Handlee"/>
              <a:cs typeface="Handlee"/>
              <a:sym typeface="Handlee"/>
            </a:endParaRPr>
          </a:p>
          <a:p>
            <a:pPr marL="0" lvl="0" indent="0" algn="ctr" rtl="0">
              <a:spcBef>
                <a:spcPts val="0"/>
              </a:spcBef>
              <a:spcAft>
                <a:spcPts val="0"/>
              </a:spcAft>
              <a:buNone/>
            </a:pPr>
            <a:r>
              <a:rPr lang="en-GB" sz="1200" b="1">
                <a:latin typeface="Handlee"/>
                <a:ea typeface="Handlee"/>
                <a:cs typeface="Handlee"/>
                <a:sym typeface="Handlee"/>
              </a:rPr>
              <a:t>Autumn Term 2024</a:t>
            </a:r>
            <a:endParaRPr sz="1200" b="1">
              <a:latin typeface="Handlee"/>
              <a:ea typeface="Handlee"/>
              <a:cs typeface="Handlee"/>
              <a:sym typeface="Handlee"/>
            </a:endParaRPr>
          </a:p>
        </p:txBody>
      </p:sp>
      <p:pic>
        <p:nvPicPr>
          <p:cNvPr id="63" name="Google Shape;63;p13"/>
          <p:cNvPicPr preferRelativeResize="0"/>
          <p:nvPr/>
        </p:nvPicPr>
        <p:blipFill>
          <a:blip r:embed="rId3">
            <a:alphaModFix/>
          </a:blip>
          <a:stretch>
            <a:fillRect/>
          </a:stretch>
        </p:blipFill>
        <p:spPr>
          <a:xfrm>
            <a:off x="4159091" y="2571750"/>
            <a:ext cx="825817" cy="451952"/>
          </a:xfrm>
          <a:prstGeom prst="rect">
            <a:avLst/>
          </a:prstGeom>
          <a:noFill/>
          <a:ln>
            <a:noFill/>
          </a:ln>
        </p:spPr>
      </p:pic>
      <p:sp>
        <p:nvSpPr>
          <p:cNvPr id="64" name="Google Shape;64;p13"/>
          <p:cNvSpPr txBox="1"/>
          <p:nvPr/>
        </p:nvSpPr>
        <p:spPr>
          <a:xfrm>
            <a:off x="46275" y="827504"/>
            <a:ext cx="3003900" cy="104641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800">
                <a:solidFill>
                  <a:schemeClr val="dk1"/>
                </a:solidFill>
                <a:latin typeface="Handlee"/>
                <a:ea typeface="Handlee"/>
                <a:cs typeface="Handlee"/>
                <a:sym typeface="Handlee"/>
              </a:rPr>
              <a:t>During our computing lessons, we will be focusing on the theme, ‘Technology Around Us.’ We will ponder what we already know about technology and think about how we use it within the classroom. We will ask questions about how technology can help us and explore using simple technology. This will include, knowing how to turn on a computer, open a program, use a mouse and keyboard.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8C5A21-A729-4893-A401-37472DC5978A}">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4D610E-AF94-4809-9E18-16BB5D4AEA82}">
  <ds:schemaRefs>
    <ds:schemaRef ds:uri="http://schemas.microsoft.com/sharepoint/v3/contenttype/forms"/>
  </ds:schemaRefs>
</ds:datastoreItem>
</file>

<file path=customXml/itemProps3.xml><?xml version="1.0" encoding="utf-8"?>
<ds:datastoreItem xmlns:ds="http://schemas.openxmlformats.org/officeDocument/2006/customXml" ds:itemID="{DA8A5377-BC8B-4BCB-9E3C-3E18C464C3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Willow</dc:creator>
  <cp:revision>2</cp:revision>
  <dcterms:modified xsi:type="dcterms:W3CDTF">2025-02-05T10:58:22Z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