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98945E-AD05-B3BD-7DCE-FF23487BC661}" v="6" dt="2025-05-13T09:12:02.5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94"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Sutton" userId="S::esutton@lapsw.org::4758be49-25af-4388-a58f-30f5c2c547ba" providerId="AD" clId="Web-{E298945E-AD05-B3BD-7DCE-FF23487BC661}"/>
    <pc:docChg chg="modSld">
      <pc:chgData name="Elizabeth Sutton" userId="S::esutton@lapsw.org::4758be49-25af-4388-a58f-30f5c2c547ba" providerId="AD" clId="Web-{E298945E-AD05-B3BD-7DCE-FF23487BC661}" dt="2025-05-13T09:12:02.543" v="4" actId="20577"/>
      <pc:docMkLst>
        <pc:docMk/>
      </pc:docMkLst>
      <pc:sldChg chg="modSp">
        <pc:chgData name="Elizabeth Sutton" userId="S::esutton@lapsw.org::4758be49-25af-4388-a58f-30f5c2c547ba" providerId="AD" clId="Web-{E298945E-AD05-B3BD-7DCE-FF23487BC661}" dt="2025-05-13T09:12:02.543" v="4" actId="20577"/>
        <pc:sldMkLst>
          <pc:docMk/>
          <pc:sldMk cId="0" sldId="256"/>
        </pc:sldMkLst>
        <pc:spChg chg="mod">
          <ac:chgData name="Elizabeth Sutton" userId="S::esutton@lapsw.org::4758be49-25af-4388-a58f-30f5c2c547ba" providerId="AD" clId="Web-{E298945E-AD05-B3BD-7DCE-FF23487BC661}" dt="2025-05-13T09:12:02.543" v="4" actId="20577"/>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10673" y="-41100"/>
            <a:ext cx="3108900" cy="2015906"/>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latin typeface="Handlee"/>
                <a:ea typeface="Handlee"/>
                <a:sym typeface="Handlee"/>
              </a:rPr>
              <a:t>As Scientists, we will be learning all about Plants. We will  be growing our own plants to learn what plants need in order to survive. We will be using key scientific skills such as researching, observations over time, identifying, grouping and classifying throughout this unit of learning. </a:t>
            </a:r>
          </a:p>
          <a:p>
            <a:pPr algn="just"/>
            <a:endParaRPr lang="en-GB" sz="800" b="1"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cs typeface="Handlee"/>
                <a:sym typeface="Handlee"/>
              </a:rPr>
              <a:t>Maths:</a:t>
            </a:r>
            <a:endParaRPr sz="800" b="1" dirty="0">
              <a:solidFill>
                <a:schemeClr val="dk1"/>
              </a:solidFill>
              <a:latin typeface="Handlee"/>
              <a:ea typeface="Handlee"/>
              <a:cs typeface="Handlee"/>
            </a:endParaRPr>
          </a:p>
          <a:p>
            <a:pPr algn="just"/>
            <a:r>
              <a:rPr lang="en-GB" sz="800" dirty="0">
                <a:latin typeface="Handlee"/>
                <a:ea typeface="Handlee"/>
                <a:sym typeface="Handlee"/>
              </a:rPr>
              <a:t>As Mathematicians, we will be exploring fractions, time, mass, volume, height and length. Throughout the math’s lessons, we will be applying our knowledge to problems and being able to explain their mathematical knowledge. This term we are placing huge emphasis on the children’s ability to explain, prove and show their answers in another way to develop their mastery of maths. We will also be having daily number sense sessions.</a:t>
            </a:r>
            <a:endParaRPr lang="en-GB" sz="800" dirty="0">
              <a:latin typeface="Handlee"/>
            </a:endParaRPr>
          </a:p>
          <a:p>
            <a:pPr>
              <a:buSzPts val="1100"/>
            </a:pPr>
            <a:endParaRPr lang="en-GB" sz="700" dirty="0">
              <a:solidFill>
                <a:schemeClr val="dk1"/>
              </a:solidFill>
              <a:latin typeface="Handlee"/>
              <a:ea typeface="Handlee"/>
              <a:cs typeface="Handlee"/>
            </a:endParaRPr>
          </a:p>
        </p:txBody>
      </p:sp>
      <p:sp>
        <p:nvSpPr>
          <p:cNvPr id="55" name="Google Shape;55;p13"/>
          <p:cNvSpPr txBox="1"/>
          <p:nvPr/>
        </p:nvSpPr>
        <p:spPr>
          <a:xfrm>
            <a:off x="141274" y="1725420"/>
            <a:ext cx="2939386" cy="1184525"/>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r>
              <a:rPr lang="en-GB" sz="800" dirty="0">
                <a:latin typeface="Handlee"/>
                <a:ea typeface="Handlee"/>
                <a:sym typeface="Handlee"/>
              </a:rPr>
              <a:t>To begin, we will be revisiting our topic of Who is a Muslim and exploring how they live. In Summer 2 we will be exploring the question ‘What makes places sacred?’. </a:t>
            </a:r>
            <a:endParaRPr lang="en-GB" sz="800" dirty="0">
              <a:solidFill>
                <a:schemeClr val="dk1"/>
              </a:solidFill>
              <a:latin typeface="Handlee"/>
              <a:ea typeface="Handlee"/>
              <a:cs typeface="Handlee"/>
            </a:endParaRPr>
          </a:p>
          <a:p>
            <a:pPr marL="0" lvl="0" indent="0" algn="just" rtl="0">
              <a:spcBef>
                <a:spcPts val="600"/>
              </a:spcBef>
              <a:spcAft>
                <a:spcPts val="0"/>
              </a:spcAft>
              <a:buNone/>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sym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61575" y="-41100"/>
            <a:ext cx="3135900" cy="1548727"/>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lang="en-US" sz="800" b="1" dirty="0">
              <a:solidFill>
                <a:schemeClr val="dk1"/>
              </a:solidFill>
              <a:latin typeface="Handlee"/>
              <a:ea typeface="Handlee"/>
              <a:cs typeface="Handlee"/>
            </a:endParaRPr>
          </a:p>
          <a:p>
            <a:r>
              <a:rPr lang="en-GB" sz="800" dirty="0">
                <a:latin typeface="Handlee"/>
                <a:ea typeface="Handlee"/>
                <a:sym typeface="Handlee"/>
              </a:rPr>
              <a:t>As well-rounded, active citizens, our children will feel a sense of belonging by immersing themselves in a wide range of physical activities with a focus of athletics, track and field.  This term, our sessions will be guided by Premier Sports.</a:t>
            </a:r>
            <a:endParaRPr sz="800" dirty="0">
              <a:solidFill>
                <a:schemeClr val="dk1"/>
              </a:solidFill>
              <a:latin typeface="Handlee"/>
              <a:ea typeface="Handlee"/>
              <a:cs typeface="Handlee"/>
            </a:endParaRPr>
          </a:p>
          <a:p>
            <a:pPr marL="0" lvl="0" indent="0" algn="l"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Forest School:</a:t>
            </a:r>
            <a:endParaRPr sz="800" b="1" dirty="0">
              <a:solidFill>
                <a:schemeClr val="dk1"/>
              </a:solidFill>
              <a:latin typeface="Handlee"/>
              <a:ea typeface="Handlee"/>
              <a:cs typeface="Handlee"/>
            </a:endParaRPr>
          </a:p>
          <a:p>
            <a:pPr>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We will be heading off on our adventures again this term! A start date for this will be confirmed shortly. </a:t>
            </a:r>
            <a:endParaRPr lang="en-GB" sz="800" b="1" i="1" dirty="0">
              <a:solidFill>
                <a:schemeClr val="dk1"/>
              </a:solidFill>
              <a:latin typeface="Handlee"/>
              <a:ea typeface="Handlee"/>
              <a:cs typeface="Handlee"/>
            </a:endParaRPr>
          </a:p>
          <a:p>
            <a:pPr marL="0" lvl="0" indent="0" algn="l" rtl="0">
              <a:spcBef>
                <a:spcPts val="0"/>
              </a:spcBef>
              <a:spcAft>
                <a:spcPts val="0"/>
              </a:spcAft>
              <a:buClr>
                <a:schemeClr val="dk1"/>
              </a:buClr>
              <a:buSzPts val="1100"/>
              <a:buFont typeface="Arial"/>
              <a:buNone/>
            </a:pPr>
            <a:r>
              <a:rPr lang="en-GB" sz="800" b="1" i="1" dirty="0">
                <a:solidFill>
                  <a:schemeClr val="dk1"/>
                </a:solidFill>
                <a:latin typeface="Handlee"/>
                <a:ea typeface="Handlee"/>
                <a:cs typeface="Handlee"/>
                <a:sym typeface="Handlee"/>
              </a:rPr>
              <a:t>Please ensure children come to school with appropriate clothing and footwear for these sessions. </a:t>
            </a:r>
            <a:endParaRPr sz="800" dirty="0">
              <a:solidFill>
                <a:schemeClr val="dk1"/>
              </a:solidFill>
            </a:endParaRPr>
          </a:p>
        </p:txBody>
      </p:sp>
      <p:sp>
        <p:nvSpPr>
          <p:cNvPr id="57" name="Google Shape;57;p13"/>
          <p:cNvSpPr txBox="1"/>
          <p:nvPr/>
        </p:nvSpPr>
        <p:spPr>
          <a:xfrm>
            <a:off x="3172832" y="149479"/>
            <a:ext cx="2697444" cy="1538853"/>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dirty="0">
                <a:latin typeface="Handlee"/>
                <a:ea typeface="Handlee"/>
                <a:sym typeface="Handlee"/>
              </a:rPr>
              <a:t>Art &amp; Design: </a:t>
            </a:r>
            <a:r>
              <a:rPr lang="en-GB" sz="800" dirty="0">
                <a:latin typeface="Handlee"/>
                <a:ea typeface="Handlee"/>
                <a:sym typeface="Handlee"/>
              </a:rPr>
              <a:t>As artists, we will be exploring the work of the Kandinsky. We will be studying his work and discussing how his work can inspire our own. We will learn how to use a variety of tools and recap on our existing knowledge of colour mixing. Like Kandinsky, the children will also have the chance to use music to inspire their movements when painting. </a:t>
            </a:r>
            <a:endParaRPr lang="en-US" sz="800" dirty="0">
              <a:latin typeface="Handlee"/>
            </a:endParaRPr>
          </a:p>
          <a:p>
            <a:pPr algn="just"/>
            <a:r>
              <a:rPr lang="en-GB" sz="800" b="1" dirty="0">
                <a:latin typeface="Handlee"/>
                <a:ea typeface="Handlee"/>
                <a:sym typeface="Handlee"/>
              </a:rPr>
              <a:t>Design &amp; Technology:</a:t>
            </a:r>
            <a:endParaRPr lang="en-GB" sz="800" dirty="0">
              <a:latin typeface="Handlee"/>
            </a:endParaRPr>
          </a:p>
          <a:p>
            <a:pPr algn="just"/>
            <a:r>
              <a:rPr lang="en-GB" sz="800" dirty="0">
                <a:latin typeface="Handlee"/>
                <a:ea typeface="Handlee"/>
                <a:sym typeface="Handlee"/>
              </a:rPr>
              <a:t>As designers, our project this term will be to design, create and evaluate a sandwich for ourselves. During our learning journey we will be learning how to safely cut fruit, how to describe certain tastes and how fruit and vegetables grow.</a:t>
            </a:r>
            <a:endParaRPr lang="en-GB" sz="800" dirty="0">
              <a:latin typeface="Handlee"/>
            </a:endParaRPr>
          </a:p>
        </p:txBody>
      </p:sp>
      <p:sp>
        <p:nvSpPr>
          <p:cNvPr id="58" name="Google Shape;58;p13"/>
          <p:cNvSpPr txBox="1"/>
          <p:nvPr/>
        </p:nvSpPr>
        <p:spPr>
          <a:xfrm>
            <a:off x="5960058" y="3304015"/>
            <a:ext cx="3151200" cy="1671838"/>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dirty="0">
              <a:solidFill>
                <a:schemeClr val="dk1"/>
              </a:solidFill>
              <a:latin typeface="Handlee"/>
              <a:ea typeface="Handlee"/>
              <a:cs typeface="Handlee"/>
            </a:endParaRPr>
          </a:p>
          <a:p>
            <a:pPr algn="just"/>
            <a:r>
              <a:rPr lang="en-GB" sz="800" dirty="0">
                <a:latin typeface="Handlee"/>
                <a:ea typeface="Handlee"/>
                <a:sym typeface="Handlee"/>
              </a:rPr>
              <a:t>As geographers, will be comparing the UK to Kenya. We will explore the differences in climate, landscapes and weather using a range of resources. They will also be learning about cultural differences and poverty. The children will have a chance to plan their own fundraising event to purchase a gift for a rural Kenyan community through Ripple Effect. </a:t>
            </a:r>
            <a:endParaRPr sz="800" dirty="0">
              <a:latin typeface="Handlee"/>
            </a:endParaRPr>
          </a:p>
          <a:p>
            <a:pPr lvl="0" algn="just">
              <a:spcBef>
                <a:spcPts val="0"/>
              </a:spcBef>
              <a:spcAft>
                <a:spcPts val="0"/>
              </a:spcAft>
              <a:buNone/>
            </a:pPr>
            <a:endParaRPr lang="en-GB" sz="800" b="1" dirty="0">
              <a:latin typeface="Handlee"/>
            </a:endParaRPr>
          </a:p>
          <a:p>
            <a:pPr algn="just"/>
            <a:r>
              <a:rPr lang="en-GB" sz="800" dirty="0">
                <a:latin typeface="Handlee"/>
                <a:ea typeface="Handlee"/>
                <a:sym typeface="Handlee"/>
              </a:rPr>
              <a:t>As historians, year 1 and 2 will be delving into the lives of Florence Nightingale and Rosa Parks. We will discover the journey that they went on, and what impact they had at their time and how we live today. We will be using sources  and  artefacts to support our understanding.</a:t>
            </a:r>
            <a:endParaRPr lang="en-GB" sz="800" dirty="0">
              <a:latin typeface="Handlee"/>
              <a:sym typeface="Handlee"/>
            </a:endParaRPr>
          </a:p>
          <a:p>
            <a:pPr marL="0" lvl="0" indent="0" algn="just">
              <a:spcBef>
                <a:spcPts val="0"/>
              </a:spcBef>
              <a:spcAft>
                <a:spcPts val="0"/>
              </a:spcAft>
              <a:buSzPts val="1100"/>
              <a:buFont typeface="Arial"/>
              <a:buNone/>
            </a:pPr>
            <a:endParaRPr lang="en-GB" sz="800" dirty="0">
              <a:solidFill>
                <a:schemeClr val="dk1"/>
              </a:solidFill>
              <a:latin typeface="Handlee"/>
            </a:endParaRPr>
          </a:p>
        </p:txBody>
      </p:sp>
      <p:sp>
        <p:nvSpPr>
          <p:cNvPr id="59" name="Google Shape;59;p13"/>
          <p:cNvSpPr txBox="1"/>
          <p:nvPr/>
        </p:nvSpPr>
        <p:spPr>
          <a:xfrm>
            <a:off x="3211627" y="3682622"/>
            <a:ext cx="2702546" cy="1169521"/>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r>
              <a:rPr lang="en-GB" sz="800" dirty="0">
                <a:latin typeface="Handlee"/>
                <a:ea typeface="Handlee"/>
                <a:sym typeface="Handlee"/>
              </a:rPr>
              <a:t>As musicians, we will be focusing on rock music aiming to perform ‘The rockpool rock’. Throughout the unit the children will listen to a range of rock songs, identifying key characteristics of the style of music and learn about the foundational elements of music. They will also get the chance to learn and use </a:t>
            </a:r>
            <a:r>
              <a:rPr lang="en-GB" sz="800" dirty="0" err="1">
                <a:latin typeface="Handlee"/>
                <a:ea typeface="Handlee"/>
                <a:sym typeface="Handlee"/>
              </a:rPr>
              <a:t>Tamboo</a:t>
            </a:r>
            <a:r>
              <a:rPr lang="en-GB" sz="800" dirty="0">
                <a:latin typeface="Handlee"/>
                <a:ea typeface="Handlee"/>
                <a:sym typeface="Handlee"/>
              </a:rPr>
              <a:t> Bamboo instruments. </a:t>
            </a:r>
            <a:endParaRPr lang="en-GB" sz="800" dirty="0">
              <a:latin typeface="Handlee"/>
            </a:endParaRPr>
          </a:p>
          <a:p>
            <a:pPr marL="0" lvl="0" indent="0" algn="just">
              <a:spcBef>
                <a:spcPts val="0"/>
              </a:spcBef>
              <a:spcAft>
                <a:spcPts val="0"/>
              </a:spcAft>
              <a:buSzPts val="1100"/>
              <a:buFont typeface="Arial"/>
              <a:buNone/>
            </a:pPr>
            <a:endParaRPr lang="en-GB" sz="800" dirty="0">
              <a:solidFill>
                <a:schemeClr val="dk1"/>
              </a:solidFill>
              <a:latin typeface="Handlee"/>
              <a:ea typeface="Handlee"/>
              <a:cs typeface="Handlee"/>
            </a:endParaRPr>
          </a:p>
        </p:txBody>
      </p:sp>
      <p:sp>
        <p:nvSpPr>
          <p:cNvPr id="60" name="Google Shape;60;p13"/>
          <p:cNvSpPr txBox="1"/>
          <p:nvPr/>
        </p:nvSpPr>
        <p:spPr>
          <a:xfrm>
            <a:off x="5960805" y="2182819"/>
            <a:ext cx="3058487" cy="800189"/>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latin typeface="Handlee"/>
                <a:ea typeface="Handlee"/>
                <a:cs typeface="Handlee"/>
                <a:sym typeface="Handlee"/>
              </a:rPr>
              <a:t>As healthy, confident and resilient children, </a:t>
            </a:r>
            <a:r>
              <a:rPr lang="en-GB" sz="800" dirty="0">
                <a:solidFill>
                  <a:schemeClr val="dk1"/>
                </a:solidFill>
                <a:latin typeface="Handlee"/>
                <a:ea typeface="Handlee"/>
                <a:cs typeface="Handlee"/>
                <a:sym typeface="Handlee"/>
              </a:rPr>
              <a:t>we will be learning about citizenship and </a:t>
            </a:r>
            <a:r>
              <a:rPr lang="en-GB" sz="800">
                <a:solidFill>
                  <a:schemeClr val="dk1"/>
                </a:solidFill>
                <a:latin typeface="Handlee"/>
                <a:ea typeface="Handlee"/>
                <a:cs typeface="Handlee"/>
                <a:sym typeface="Handlee"/>
              </a:rPr>
              <a:t>transition. Throughout </a:t>
            </a:r>
            <a:r>
              <a:rPr lang="en-GB" sz="800" dirty="0">
                <a:solidFill>
                  <a:schemeClr val="dk1"/>
                </a:solidFill>
                <a:latin typeface="Handlee"/>
                <a:ea typeface="Handlee"/>
                <a:cs typeface="Handlee"/>
                <a:sym typeface="Handlee"/>
              </a:rPr>
              <a:t>the year our learning will be built upon foundations of understanding our emotions, techniques to help us regulate how we are feeling and mindfulness. </a:t>
            </a:r>
            <a:endParaRPr sz="800" dirty="0">
              <a:latin typeface="Handlee"/>
              <a:ea typeface="Handlee"/>
              <a:cs typeface="Handlee"/>
              <a:sym typeface="Handlee"/>
            </a:endParaRPr>
          </a:p>
        </p:txBody>
      </p:sp>
      <p:sp>
        <p:nvSpPr>
          <p:cNvPr id="61" name="Google Shape;61;p13"/>
          <p:cNvSpPr txBox="1"/>
          <p:nvPr/>
        </p:nvSpPr>
        <p:spPr>
          <a:xfrm>
            <a:off x="57738" y="3218906"/>
            <a:ext cx="3108900" cy="179494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r>
              <a:rPr lang="en-GB" sz="800" dirty="0">
                <a:latin typeface="Handlee"/>
              </a:rPr>
              <a:t>During the Summer term, our daily English sessions will be made up of Read Write Inc and handwriting. These sessions are really about embedding and applying the children’s decoding skills and building stamina, so reading becomes second nature. We will also spend more time focusing on developing their comprehensions skills so they can talk about what they have read with confidence and also retrieve answers from the text they have read. </a:t>
            </a:r>
          </a:p>
          <a:p>
            <a:pPr algn="just"/>
            <a:r>
              <a:rPr lang="en-GB" sz="800" dirty="0">
                <a:latin typeface="Handlee"/>
              </a:rPr>
              <a:t>With the lead up to our phonics screening check for our Year 1s we will be really focusing on our </a:t>
            </a:r>
            <a:r>
              <a:rPr lang="en-GB" sz="800" dirty="0" err="1">
                <a:latin typeface="Handlee"/>
              </a:rPr>
              <a:t>fred</a:t>
            </a:r>
            <a:r>
              <a:rPr lang="en-GB" sz="800" dirty="0">
                <a:latin typeface="Handlee"/>
              </a:rPr>
              <a:t> talk and reading longer words this half term. Summer 2 will have a focus of reading our red words and developing our writing to support all of Hazel classes transition to the higher year group. </a:t>
            </a:r>
            <a:endParaRPr lang="en-GB" sz="800" dirty="0">
              <a:solidFill>
                <a:schemeClr val="dk1"/>
              </a:solidFill>
              <a:latin typeface="Handlee"/>
            </a:endParaRPr>
          </a:p>
        </p:txBody>
      </p:sp>
      <p:sp>
        <p:nvSpPr>
          <p:cNvPr id="62" name="Google Shape;62;p13"/>
          <p:cNvSpPr txBox="1"/>
          <p:nvPr/>
        </p:nvSpPr>
        <p:spPr>
          <a:xfrm>
            <a:off x="3398716" y="1944327"/>
            <a:ext cx="2340600" cy="1443600"/>
          </a:xfrm>
          <a:prstGeom prst="rect">
            <a:avLst/>
          </a:prstGeom>
          <a:noFill/>
          <a:ln w="28575" cap="flat" cmpd="sng">
            <a:solidFill>
              <a:srgbClr val="8E7CC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latin typeface="Handlee"/>
                <a:ea typeface="Handlee"/>
                <a:cs typeface="Handlee"/>
                <a:sym typeface="Handlee"/>
              </a:rPr>
              <a:t>Hazel Class</a:t>
            </a:r>
            <a:endParaRPr b="1" dirty="0">
              <a:latin typeface="Handlee"/>
              <a:ea typeface="Handlee"/>
              <a:cs typeface="Handlee"/>
              <a:sym typeface="Handlee"/>
            </a:endParaRPr>
          </a:p>
          <a:p>
            <a:pPr marL="0" lvl="0" indent="0" algn="ctr" rtl="0">
              <a:spcBef>
                <a:spcPts val="0"/>
              </a:spcBef>
              <a:spcAft>
                <a:spcPts val="0"/>
              </a:spcAft>
              <a:buNone/>
            </a:pPr>
            <a:r>
              <a:rPr lang="en-GB" b="1" dirty="0">
                <a:latin typeface="Handlee"/>
                <a:ea typeface="Handlee"/>
                <a:cs typeface="Handlee"/>
                <a:sym typeface="Handlee"/>
              </a:rPr>
              <a:t>Year 1 &amp; 2</a:t>
            </a:r>
            <a:endParaRPr b="1" dirty="0">
              <a:latin typeface="Handlee"/>
              <a:ea typeface="Handlee"/>
              <a:cs typeface="Handlee"/>
              <a:sym typeface="Handlee"/>
            </a:endParaRPr>
          </a:p>
          <a:p>
            <a:pPr marL="0" lvl="0" indent="0" algn="ctr" rtl="0">
              <a:spcBef>
                <a:spcPts val="0"/>
              </a:spcBef>
              <a:spcAft>
                <a:spcPts val="0"/>
              </a:spcAft>
              <a:buNone/>
            </a:pPr>
            <a:r>
              <a:rPr lang="en-GB" b="1" dirty="0">
                <a:latin typeface="Handlee"/>
                <a:ea typeface="Handlee"/>
                <a:cs typeface="Handlee"/>
                <a:sym typeface="Handlee"/>
              </a:rPr>
              <a:t>Summer Term 24-25</a:t>
            </a:r>
            <a:endParaRPr b="1" dirty="0">
              <a:latin typeface="Handlee"/>
              <a:ea typeface="Handlee"/>
              <a:cs typeface="Handlee"/>
              <a:sym typeface="Handlee"/>
            </a:endParaRPr>
          </a:p>
        </p:txBody>
      </p:sp>
      <p:pic>
        <p:nvPicPr>
          <p:cNvPr id="63" name="Google Shape;63;p13"/>
          <p:cNvPicPr preferRelativeResize="0"/>
          <p:nvPr/>
        </p:nvPicPr>
        <p:blipFill>
          <a:blip r:embed="rId3">
            <a:alphaModFix/>
          </a:blip>
          <a:stretch>
            <a:fillRect/>
          </a:stretch>
        </p:blipFill>
        <p:spPr>
          <a:xfrm>
            <a:off x="3579587" y="2641196"/>
            <a:ext cx="1984825" cy="661608"/>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42E4AD63-92B8-4398-B7B2-F686304DFE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6A21DF8-271B-4D70-8782-D30214AD2612}">
  <ds:schemaRefs>
    <ds:schemaRef ds:uri="http://schemas.openxmlformats.org/package/2006/metadata/core-properties"/>
    <ds:schemaRef ds:uri="http://schemas.microsoft.com/office/2006/metadata/properties"/>
    <ds:schemaRef ds:uri="http://purl.org/dc/elements/1.1/"/>
    <ds:schemaRef ds:uri="f9138d25-0e71-4cf7-be13-8f60befdd0a3"/>
    <ds:schemaRef ds:uri="http://schemas.microsoft.com/office/2006/documentManagement/types"/>
    <ds:schemaRef ds:uri="http://schemas.microsoft.com/office/infopath/2007/PartnerControls"/>
    <ds:schemaRef ds:uri="http://www.w3.org/XML/1998/namespace"/>
    <ds:schemaRef ds:uri="3164481f-8d36-436d-ad51-ca4db39e19cb"/>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262</TotalTime>
  <Words>804</Words>
  <Application>Microsoft Office PowerPoint</Application>
  <PresentationFormat>On-screen Show (16:9)</PresentationFormat>
  <Paragraphs>31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Charlotte Alen</cp:lastModifiedBy>
  <cp:revision>72</cp:revision>
  <dcterms:modified xsi:type="dcterms:W3CDTF">2025-05-13T09:12:09Z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