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Dreaming Outloud Pro" panose="03050502040302030504" pitchFamily="66" charset="0"/>
      <p:regular r:id="rId7"/>
      <p:italic r:id="rId8"/>
    </p:embeddedFont>
    <p:embeddedFont>
      <p:font typeface="Handlee" panose="020B0604020202020204" charset="0"/>
      <p:regular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0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C0A503-4920-5566-AA73-713B300F89D9}" v="28" dt="2025-09-14T19:33:47.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p:scale>
          <a:sx n="154" d="100"/>
          <a:sy n="154" d="100"/>
        </p:scale>
        <p:origin x="984" y="31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font3.fntdata"/><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5910673" y="-41100"/>
            <a:ext cx="3108900" cy="2139017"/>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Science:</a:t>
            </a:r>
            <a:endParaRPr lang="en-US"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Scientists, Year 3 &amp; 4 will be learning that animals and humans need nutrition for health and growth and understand the importance of a balanced diet. We will explore the function of skeletons and muscles for support, Year 5 &amp; 6 will build on their understanding of habitats by exploring in greater depth the importance of food, water, shelter and space for survival and reproduction.</a:t>
            </a:r>
          </a:p>
          <a:p>
            <a:pPr algn="just"/>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Maths:</a:t>
            </a:r>
            <a:endParaRPr sz="800" b="1"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a:ea typeface="Handlee"/>
                <a:cs typeface="Dreaming Outloud Pro"/>
                <a:sym typeface="Handlee"/>
              </a:rPr>
              <a:t>As Mathematicians, we will be exploring place value, addition &amp; subtraction and shape. </a:t>
            </a:r>
            <a:r>
              <a:rPr lang="en-GB" sz="800">
                <a:latin typeface="Dreaming Outloud Pro"/>
                <a:ea typeface="Handlee"/>
                <a:cs typeface="Dreaming Outloud Pro"/>
                <a:sym typeface="Handlee"/>
              </a:rPr>
              <a:t>To begin, </a:t>
            </a:r>
            <a:r>
              <a:rPr lang="en-GB" sz="800" dirty="0">
                <a:latin typeface="Dreaming Outloud Pro"/>
                <a:ea typeface="Handlee"/>
                <a:cs typeface="Dreaming Outloud Pro"/>
                <a:sym typeface="Handlee"/>
              </a:rPr>
              <a:t>Year 5 &amp; 6 will be</a:t>
            </a:r>
            <a:r>
              <a:rPr lang="en-GB" sz="800">
                <a:latin typeface="Dreaming Outloud Pro"/>
                <a:ea typeface="Handlee"/>
                <a:cs typeface="Dreaming Outloud Pro"/>
                <a:sym typeface="Handlee"/>
              </a:rPr>
              <a:t>: reading</a:t>
            </a:r>
            <a:r>
              <a:rPr lang="en-GB" sz="800" dirty="0">
                <a:latin typeface="Dreaming Outloud Pro"/>
                <a:ea typeface="Handlee"/>
                <a:cs typeface="Dreaming Outloud Pro"/>
                <a:sym typeface="Handlee"/>
              </a:rPr>
              <a:t>, writing and comparing large numbers up to 1,000,000 (Y5) and 10,000,000 (Y6) Year 3 &amp; 4 will be</a:t>
            </a:r>
            <a:r>
              <a:rPr lang="en-GB" sz="800">
                <a:latin typeface="Dreaming Outloud Pro"/>
                <a:ea typeface="Handlee"/>
                <a:cs typeface="Dreaming Outloud Pro"/>
                <a:sym typeface="Handlee"/>
              </a:rPr>
              <a:t>: reading</a:t>
            </a:r>
            <a:r>
              <a:rPr lang="en-GB" sz="800" dirty="0">
                <a:latin typeface="Dreaming Outloud Pro"/>
                <a:ea typeface="Handlee"/>
                <a:cs typeface="Dreaming Outloud Pro"/>
                <a:sym typeface="Handlee"/>
              </a:rPr>
              <a:t>, writing and ordering numbers up to 1,000 (Y3) and 10,000 (Y4).</a:t>
            </a:r>
          </a:p>
          <a:p>
            <a:pPr algn="just"/>
            <a:r>
              <a:rPr lang="en-GB" sz="800" dirty="0">
                <a:latin typeface="Dreaming Outloud Pro"/>
                <a:ea typeface="Handlee"/>
                <a:cs typeface="Dreaming Outloud Pro"/>
                <a:sym typeface="Handlee"/>
              </a:rPr>
              <a:t>We will also be practising daily times tables.</a:t>
            </a:r>
            <a:endParaRPr lang="en-GB" sz="800" dirty="0">
              <a:latin typeface="Dreaming Outloud Pro"/>
              <a:cs typeface="Dreaming Outloud Pro"/>
            </a:endParaRPr>
          </a:p>
          <a:p>
            <a:pPr>
              <a:buSzPts val="1100"/>
            </a:pPr>
            <a:endParaRPr lang="en-GB" sz="700" dirty="0">
              <a:solidFill>
                <a:schemeClr val="dk1"/>
              </a:solidFill>
              <a:latin typeface="Handlee"/>
              <a:ea typeface="Handlee"/>
              <a:cs typeface="Handlee"/>
            </a:endParaRPr>
          </a:p>
        </p:txBody>
      </p:sp>
      <p:sp>
        <p:nvSpPr>
          <p:cNvPr id="55" name="Google Shape;55;p13"/>
          <p:cNvSpPr txBox="1"/>
          <p:nvPr/>
        </p:nvSpPr>
        <p:spPr>
          <a:xfrm>
            <a:off x="124427" y="1625418"/>
            <a:ext cx="2939386" cy="1600023"/>
          </a:xfrm>
          <a:prstGeom prst="rect">
            <a:avLst/>
          </a:prstGeom>
          <a:noFill/>
          <a:ln w="19050" cap="flat" cmpd="sng">
            <a:solidFill>
              <a:schemeClr val="accent6">
                <a:lumMod val="75000"/>
              </a:schemeClr>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RE:</a:t>
            </a:r>
            <a:endParaRPr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a:ea typeface="Handlee"/>
                <a:cs typeface="Dreaming Outloud Pro"/>
                <a:sym typeface="Handlee"/>
              </a:rPr>
              <a:t>To begin the term, we will be exploring the importance of creation within the 'Big Story' of the Bible. The children will study Genesis 1 and find out about how different Christians may interpret this text in different ways. We will spend time discussing and weighing up whether Genesis 1 is conflicting or complementary with what science says.</a:t>
            </a:r>
            <a:endParaRPr lang="en-GB" sz="800" dirty="0">
              <a:latin typeface="Dreaming Outloud Pro"/>
              <a:ea typeface="Handlee"/>
              <a:cs typeface="Dreaming Outloud Pro"/>
            </a:endParaRPr>
          </a:p>
          <a:p>
            <a:pPr algn="just"/>
            <a:endParaRPr lang="en-GB" sz="800"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Christian Distinctiveness:</a:t>
            </a:r>
            <a:endParaRPr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spcAft>
                <a:spcPts val="375"/>
              </a:spcAft>
            </a:pPr>
            <a:r>
              <a:rPr lang="en-GB" sz="800" dirty="0">
                <a:solidFill>
                  <a:schemeClr val="dk1"/>
                </a:solidFill>
                <a:latin typeface="Dreaming Outloud Pro"/>
                <a:ea typeface="Handlee"/>
                <a:cs typeface="Dreaming Outloud Pro"/>
                <a:sym typeface="Handlee"/>
              </a:rPr>
              <a:t>We demonstrate our Christian Values through daily acts of collective worship, singing worship and family group  worship. </a:t>
            </a:r>
            <a:endParaRPr sz="800" dirty="0">
              <a:solidFill>
                <a:schemeClr val="dk1"/>
              </a:solidFill>
              <a:latin typeface="Dreaming Outloud Pro"/>
              <a:ea typeface="Handlee"/>
              <a:cs typeface="Dreaming Outloud Pro"/>
              <a:sym typeface="Handlee"/>
            </a:endParaRPr>
          </a:p>
        </p:txBody>
      </p:sp>
      <p:sp>
        <p:nvSpPr>
          <p:cNvPr id="56" name="Google Shape;56;p13"/>
          <p:cNvSpPr txBox="1"/>
          <p:nvPr/>
        </p:nvSpPr>
        <p:spPr>
          <a:xfrm>
            <a:off x="61575" y="-41100"/>
            <a:ext cx="3135900" cy="167183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PE:</a:t>
            </a:r>
            <a:endParaRPr lang="en-US" sz="800" b="1" u="sng" dirty="0">
              <a:solidFill>
                <a:schemeClr val="dk1"/>
              </a:solidFill>
              <a:latin typeface="Dreaming Outloud Pro" panose="03050502040302030504" pitchFamily="66" charset="0"/>
              <a:ea typeface="Handlee"/>
              <a:cs typeface="Dreaming Outloud Pro" panose="03050502040302030504" pitchFamily="66" charset="0"/>
            </a:endParaRPr>
          </a:p>
          <a:p>
            <a:r>
              <a:rPr lang="en-GB" sz="800" dirty="0">
                <a:solidFill>
                  <a:schemeClr val="tx1"/>
                </a:solidFill>
                <a:latin typeface="Dreaming Outloud Pro"/>
                <a:ea typeface="Handlee"/>
                <a:cs typeface="Dreaming Outloud Pro"/>
                <a:sym typeface="Handlee"/>
              </a:rPr>
              <a:t>As well-rounded, active citizens, our children will feel a sense of belonging by immersing themselves in a wide range of physical activities as well as welly walks. This term, our session will be guided by Primary Sports and will be on a Tuesday. </a:t>
            </a:r>
            <a:endParaRPr lang="en-GB" sz="800" dirty="0">
              <a:solidFill>
                <a:schemeClr val="tx1"/>
              </a:solidFill>
              <a:latin typeface="Dreaming Outloud Pro"/>
              <a:ea typeface="Handlee"/>
              <a:cs typeface="Dreaming Outloud Pro"/>
            </a:endParaRPr>
          </a:p>
          <a:p>
            <a:pPr marL="0" lvl="0" indent="0" algn="l" rtl="0">
              <a:spcBef>
                <a:spcPts val="0"/>
              </a:spcBef>
              <a:spcAft>
                <a:spcPts val="0"/>
              </a:spcAft>
              <a:buClr>
                <a:schemeClr val="dk1"/>
              </a:buClr>
              <a:buSzPts val="1100"/>
              <a:buFont typeface="Arial"/>
              <a:buNone/>
            </a:pPr>
            <a:endParaRPr sz="800" dirty="0">
              <a:solidFill>
                <a:schemeClr val="dk1"/>
              </a:solidFill>
              <a:latin typeface="Dreaming Outloud Pro" panose="03050502040302030504" pitchFamily="66" charset="0"/>
              <a:ea typeface="Handlee"/>
              <a:cs typeface="Dreaming Outloud Pro" panose="03050502040302030504" pitchFamily="66" charset="0"/>
            </a:endParaRPr>
          </a:p>
          <a:p>
            <a:pPr marL="0" lvl="0" indent="0" algn="l"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Forest School:</a:t>
            </a:r>
            <a:endParaRPr sz="800" b="1" u="sng" dirty="0">
              <a:solidFill>
                <a:schemeClr val="dk1"/>
              </a:solidFill>
              <a:latin typeface="Dreaming Outloud Pro" panose="03050502040302030504" pitchFamily="66" charset="0"/>
              <a:ea typeface="Handlee"/>
              <a:cs typeface="Dreaming Outloud Pro" panose="03050502040302030504" pitchFamily="66" charset="0"/>
            </a:endParaRPr>
          </a:p>
          <a:p>
            <a:pPr>
              <a:buClr>
                <a:schemeClr val="dk1"/>
              </a:buClr>
              <a:buSzPts val="1100"/>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We are extremely fortunate to be able to access provision for outdoor learning. These sessions will take place on Wednesday (see newsletter for class dates).</a:t>
            </a:r>
            <a:endParaRPr lang="en-GB" sz="800" b="1" i="1" dirty="0">
              <a:solidFill>
                <a:schemeClr val="dk1"/>
              </a:solidFill>
              <a:latin typeface="Dreaming Outloud Pro" panose="03050502040302030504" pitchFamily="66" charset="0"/>
              <a:ea typeface="Handlee"/>
              <a:cs typeface="Dreaming Outloud Pro" panose="03050502040302030504" pitchFamily="66" charset="0"/>
            </a:endParaRPr>
          </a:p>
          <a:p>
            <a:pPr marL="0" lvl="0" indent="0" algn="l" rtl="0">
              <a:spcBef>
                <a:spcPts val="0"/>
              </a:spcBef>
              <a:spcAft>
                <a:spcPts val="0"/>
              </a:spcAft>
              <a:buClr>
                <a:schemeClr val="dk1"/>
              </a:buClr>
              <a:buSzPts val="1100"/>
              <a:buFont typeface="Arial"/>
              <a:buNone/>
            </a:pPr>
            <a:r>
              <a:rPr lang="en-GB" sz="800" b="1" i="1" dirty="0">
                <a:solidFill>
                  <a:schemeClr val="dk1"/>
                </a:solidFill>
                <a:latin typeface="Dreaming Outloud Pro" panose="03050502040302030504" pitchFamily="66" charset="0"/>
                <a:ea typeface="Handlee"/>
                <a:cs typeface="Dreaming Outloud Pro" panose="03050502040302030504" pitchFamily="66" charset="0"/>
                <a:sym typeface="Handlee"/>
              </a:rPr>
              <a:t>Please ensure children come to school with appropriate clothing and footwear for these sessions. </a:t>
            </a:r>
            <a:endParaRPr sz="800" dirty="0">
              <a:solidFill>
                <a:schemeClr val="dk1"/>
              </a:solidFill>
              <a:latin typeface="Dreaming Outloud Pro" panose="03050502040302030504" pitchFamily="66" charset="0"/>
              <a:cs typeface="Dreaming Outloud Pro" panose="03050502040302030504" pitchFamily="66" charset="0"/>
            </a:endParaRPr>
          </a:p>
        </p:txBody>
      </p:sp>
      <p:sp>
        <p:nvSpPr>
          <p:cNvPr id="57" name="Google Shape;57;p13"/>
          <p:cNvSpPr txBox="1"/>
          <p:nvPr/>
        </p:nvSpPr>
        <p:spPr>
          <a:xfrm>
            <a:off x="3172832" y="149479"/>
            <a:ext cx="2697444" cy="1785074"/>
          </a:xfrm>
          <a:prstGeom prst="rect">
            <a:avLst/>
          </a:prstGeom>
          <a:noFill/>
          <a:ln w="19050" cap="flat" cmpd="sng">
            <a:solidFill>
              <a:srgbClr val="00B050"/>
            </a:solidFill>
            <a:prstDash val="solid"/>
            <a:round/>
            <a:headEnd type="none" w="sm" len="sm"/>
            <a:tailEnd type="none" w="sm" len="sm"/>
          </a:ln>
        </p:spPr>
        <p:txBody>
          <a:bodyPr spcFirstLastPara="1" wrap="square" lIns="91425" tIns="91425" rIns="91425" bIns="91425" anchor="t" anchorCtr="0">
            <a:spAutoFit/>
          </a:bodyPr>
          <a:lstStyle/>
          <a:p>
            <a:pPr algn="just"/>
            <a:r>
              <a:rPr lang="en-GB" sz="800" u="sng" dirty="0">
                <a:latin typeface="Dreaming Outloud Pro" panose="03050502040302030504" pitchFamily="66" charset="0"/>
                <a:ea typeface="Handlee"/>
                <a:cs typeface="Dreaming Outloud Pro" panose="03050502040302030504" pitchFamily="66" charset="0"/>
                <a:sym typeface="Handlee"/>
              </a:rPr>
              <a:t>Art &amp; Design</a:t>
            </a:r>
            <a:r>
              <a:rPr lang="en-GB" sz="800" dirty="0">
                <a:latin typeface="Dreaming Outloud Pro" panose="03050502040302030504" pitchFamily="66" charset="0"/>
                <a:ea typeface="Handlee"/>
                <a:cs typeface="Dreaming Outloud Pro" panose="03050502040302030504" pitchFamily="66" charset="0"/>
                <a:sym typeface="Handlee"/>
              </a:rPr>
              <a:t>: </a:t>
            </a:r>
          </a:p>
          <a:p>
            <a:pPr algn="just"/>
            <a:r>
              <a:rPr lang="en-GB" sz="800" dirty="0">
                <a:latin typeface="Dreaming Outloud Pro" panose="03050502040302030504" pitchFamily="66" charset="0"/>
                <a:ea typeface="Handlee"/>
                <a:cs typeface="Dreaming Outloud Pro" panose="03050502040302030504" pitchFamily="66" charset="0"/>
                <a:sym typeface="Handlee"/>
              </a:rPr>
              <a:t>As artists, we will be exploring the work of local artist Becky </a:t>
            </a:r>
            <a:r>
              <a:rPr lang="en-GB" sz="800" dirty="0" err="1">
                <a:latin typeface="Dreaming Outloud Pro" panose="03050502040302030504" pitchFamily="66" charset="0"/>
                <a:ea typeface="Handlee"/>
                <a:cs typeface="Dreaming Outloud Pro" panose="03050502040302030504" pitchFamily="66" charset="0"/>
                <a:sym typeface="Handlee"/>
              </a:rPr>
              <a:t>Bettesworth</a:t>
            </a:r>
            <a:r>
              <a:rPr lang="en-GB" sz="800" dirty="0">
                <a:latin typeface="Dreaming Outloud Pro" panose="03050502040302030504" pitchFamily="66" charset="0"/>
                <a:ea typeface="Handlee"/>
                <a:cs typeface="Dreaming Outloud Pro" panose="03050502040302030504" pitchFamily="66" charset="0"/>
                <a:sym typeface="Handlee"/>
              </a:rPr>
              <a:t>. Her artistic technique involves creating layered digital illustrations, inspired by 1930s travel posters, using blocks of colour to achieve a graphic, silkscreen-like style. Becky is an acclaimed South Devon artist, beautifully showcasing the charm and nostalgia of the British coast and countryside.</a:t>
            </a:r>
          </a:p>
          <a:p>
            <a:pPr algn="just"/>
            <a:r>
              <a:rPr lang="en-GB" sz="800" u="sng" dirty="0">
                <a:latin typeface="Dreaming Outloud Pro" panose="03050502040302030504" pitchFamily="66" charset="0"/>
                <a:ea typeface="Handlee"/>
                <a:cs typeface="Dreaming Outloud Pro" panose="03050502040302030504" pitchFamily="66" charset="0"/>
                <a:sym typeface="Handlee"/>
              </a:rPr>
              <a:t>Design &amp; Technology:</a:t>
            </a:r>
            <a:endParaRPr lang="en-GB" sz="800" u="sng"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designers, our project this term will be to design, create and evaluate a table lamp. The children will apply their knowledge and understanding of different structures and simple electrical circuits to create their product. </a:t>
            </a:r>
            <a:endParaRPr lang="en-GB" sz="800" dirty="0">
              <a:latin typeface="Dreaming Outloud Pro" panose="03050502040302030504" pitchFamily="66" charset="0"/>
              <a:cs typeface="Dreaming Outloud Pro" panose="03050502040302030504" pitchFamily="66" charset="0"/>
            </a:endParaRPr>
          </a:p>
        </p:txBody>
      </p:sp>
      <p:sp>
        <p:nvSpPr>
          <p:cNvPr id="58" name="Google Shape;58;p13"/>
          <p:cNvSpPr txBox="1"/>
          <p:nvPr/>
        </p:nvSpPr>
        <p:spPr>
          <a:xfrm>
            <a:off x="5954089" y="3348552"/>
            <a:ext cx="3151200" cy="1794948"/>
          </a:xfrm>
          <a:prstGeom prst="rect">
            <a:avLst/>
          </a:prstGeom>
          <a:noFill/>
          <a:ln>
            <a:no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History and Geography:</a:t>
            </a:r>
            <a:endParaRPr lang="en-US" sz="800" u="sng" dirty="0">
              <a:solidFill>
                <a:schemeClr val="dk1"/>
              </a:solidFill>
              <a:latin typeface="Dreaming Outloud Pro" panose="03050502040302030504" pitchFamily="66" charset="0"/>
              <a:ea typeface="Handlee"/>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geographers, we will study how humans impact the environment through pollution, deforestation, and habitat destruction, leading to climate change, soil erosion, and a loss of biodiversity. Humans also have the power to positively impact the environment by recycling, growing plants and protecting endangered species. </a:t>
            </a:r>
            <a:endParaRPr sz="800" dirty="0">
              <a:latin typeface="Dreaming Outloud Pro" panose="03050502040302030504" pitchFamily="66" charset="0"/>
              <a:cs typeface="Dreaming Outloud Pro" panose="03050502040302030504" pitchFamily="66" charset="0"/>
            </a:endParaRPr>
          </a:p>
          <a:p>
            <a:pPr lvl="0" algn="just">
              <a:spcBef>
                <a:spcPts val="0"/>
              </a:spcBef>
              <a:spcAft>
                <a:spcPts val="0"/>
              </a:spcAft>
              <a:buNone/>
            </a:pPr>
            <a:endParaRPr lang="en-GB" sz="800" b="1" dirty="0">
              <a:latin typeface="Dreaming Outloud Pro" panose="03050502040302030504" pitchFamily="66" charset="0"/>
              <a:cs typeface="Dreaming Outloud Pro" panose="03050502040302030504" pitchFamily="66" charset="0"/>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historians, we will explore the ancient Roman civilization, their invasion and occupation of Britain starting in 43 AD and their lasting impact. The children will learn about Roman society, their famous roads, villas and baths and how they changed Britain's culture and infrastructure.</a:t>
            </a:r>
            <a:endParaRPr lang="en-GB" sz="800" dirty="0">
              <a:latin typeface="Dreaming Outloud Pro" panose="03050502040302030504" pitchFamily="66" charset="0"/>
              <a:cs typeface="Dreaming Outloud Pro" panose="03050502040302030504" pitchFamily="66" charset="0"/>
              <a:sym typeface="Handlee"/>
            </a:endParaRPr>
          </a:p>
          <a:p>
            <a:pPr marL="0" lvl="0" indent="0" algn="just">
              <a:spcBef>
                <a:spcPts val="0"/>
              </a:spcBef>
              <a:spcAft>
                <a:spcPts val="0"/>
              </a:spcAft>
              <a:buSzPts val="1100"/>
              <a:buFont typeface="Arial"/>
              <a:buNone/>
            </a:pPr>
            <a:endParaRPr lang="en-GB" sz="800" dirty="0">
              <a:solidFill>
                <a:schemeClr val="dk1"/>
              </a:solidFill>
              <a:latin typeface="Handlee"/>
            </a:endParaRPr>
          </a:p>
        </p:txBody>
      </p:sp>
      <p:sp>
        <p:nvSpPr>
          <p:cNvPr id="59" name="Google Shape;59;p13"/>
          <p:cNvSpPr txBox="1"/>
          <p:nvPr/>
        </p:nvSpPr>
        <p:spPr>
          <a:xfrm>
            <a:off x="3220727" y="3560314"/>
            <a:ext cx="2702546" cy="1415742"/>
          </a:xfrm>
          <a:prstGeom prst="rect">
            <a:avLst/>
          </a:prstGeom>
          <a:noFill/>
          <a:ln w="19050" cap="flat" cmpd="sng">
            <a:solidFill>
              <a:srgbClr val="4A86E8"/>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u="sng" dirty="0">
                <a:solidFill>
                  <a:schemeClr val="dk1"/>
                </a:solidFill>
                <a:latin typeface="Dreaming Outloud Pro" panose="03050502040302030504" pitchFamily="66" charset="0"/>
                <a:ea typeface="Handlee"/>
                <a:cs typeface="Dreaming Outloud Pro" panose="03050502040302030504" pitchFamily="66" charset="0"/>
                <a:sym typeface="Handlee"/>
              </a:rPr>
              <a:t>Music: </a:t>
            </a:r>
            <a:endParaRPr sz="800" b="1" u="sng" dirty="0">
              <a:solidFill>
                <a:schemeClr val="dk1"/>
              </a:solidFill>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As musicians, we will learn the song ‘Shadows’ by Lindsey Stirling – an American violinist and dancer. As an artist, she creates music that is a fusion of country, electronic dance music (EDM), and rock. The children will learn to identify features of timbre, instrumentation and expression.</a:t>
            </a:r>
            <a:endParaRPr lang="en-GB" sz="600" dirty="0">
              <a:latin typeface="Dreaming Outloud Pro" panose="03050502040302030504" pitchFamily="66" charset="0"/>
              <a:ea typeface="Handlee"/>
              <a:cs typeface="Dreaming Outloud Pro" panose="03050502040302030504" pitchFamily="66" charset="0"/>
              <a:sym typeface="Handlee"/>
            </a:endParaRPr>
          </a:p>
          <a:p>
            <a:pPr algn="just"/>
            <a:r>
              <a:rPr lang="en-GB" sz="800" dirty="0">
                <a:latin typeface="Dreaming Outloud Pro" panose="03050502040302030504" pitchFamily="66" charset="0"/>
                <a:ea typeface="Handlee"/>
                <a:cs typeface="Dreaming Outloud Pro" panose="03050502040302030504" pitchFamily="66" charset="0"/>
                <a:sym typeface="Handlee"/>
              </a:rPr>
              <a:t>We will also be singing traditional Christmas songs alongside new songs in preparation for our Festive Carol Service.</a:t>
            </a:r>
            <a:endParaRPr lang="en-GB" sz="800" dirty="0">
              <a:solidFill>
                <a:schemeClr val="dk1"/>
              </a:solidFill>
              <a:latin typeface="Dreaming Outloud Pro" panose="03050502040302030504" pitchFamily="66" charset="0"/>
              <a:ea typeface="Handlee"/>
              <a:cs typeface="Dreaming Outloud Pro" panose="03050502040302030504" pitchFamily="66" charset="0"/>
            </a:endParaRPr>
          </a:p>
        </p:txBody>
      </p:sp>
      <p:sp>
        <p:nvSpPr>
          <p:cNvPr id="60" name="Google Shape;60;p13"/>
          <p:cNvSpPr txBox="1"/>
          <p:nvPr/>
        </p:nvSpPr>
        <p:spPr>
          <a:xfrm>
            <a:off x="5954089" y="1920035"/>
            <a:ext cx="3058487" cy="1415742"/>
          </a:xfrm>
          <a:prstGeom prst="rect">
            <a:avLst/>
          </a:prstGeom>
          <a:noFill/>
          <a:ln w="19050" cap="flat" cmpd="sng">
            <a:solidFill>
              <a:srgbClr val="F600BA"/>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RHE:</a:t>
            </a:r>
          </a:p>
          <a:p>
            <a:pPr marL="0" lvl="0" indent="0" algn="just" rtl="0">
              <a:spcBef>
                <a:spcPts val="0"/>
              </a:spcBef>
              <a:spcAft>
                <a:spcPts val="0"/>
              </a:spcAft>
              <a:buNone/>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As healthy, safe, responsible and independent individuals, our learning this term will help children to understand the different types of families, the importance of healthy relationships and how to develop positive interactions with family and friends. Our key themes include recognizing what constitutes a healthy relationship, developing communication and respect, understanding different family structures and knowing how to respond to and build positive connections with others. </a:t>
            </a:r>
          </a:p>
          <a:p>
            <a:pPr marL="0" lvl="0" indent="0" algn="just" rtl="0">
              <a:spcBef>
                <a:spcPts val="0"/>
              </a:spcBef>
              <a:spcAft>
                <a:spcPts val="0"/>
              </a:spcAft>
              <a:buNone/>
            </a:pPr>
            <a:endParaRPr sz="800" u="sng" dirty="0">
              <a:solidFill>
                <a:schemeClr val="dk1"/>
              </a:solidFill>
              <a:latin typeface="Dreaming Outloud Pro" panose="03050502040302030504" pitchFamily="66" charset="0"/>
              <a:ea typeface="Handlee"/>
              <a:cs typeface="Dreaming Outloud Pro" panose="03050502040302030504" pitchFamily="66" charset="0"/>
              <a:sym typeface="Handlee"/>
            </a:endParaRPr>
          </a:p>
        </p:txBody>
      </p:sp>
      <p:sp>
        <p:nvSpPr>
          <p:cNvPr id="61" name="Google Shape;61;p13"/>
          <p:cNvSpPr txBox="1"/>
          <p:nvPr/>
        </p:nvSpPr>
        <p:spPr>
          <a:xfrm>
            <a:off x="62811" y="3287460"/>
            <a:ext cx="3108900" cy="1780457"/>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u="sng" dirty="0">
                <a:solidFill>
                  <a:schemeClr val="dk1"/>
                </a:solidFill>
                <a:latin typeface="Dreaming Outloud Pro" panose="03050502040302030504" pitchFamily="66" charset="0"/>
                <a:ea typeface="Handlee"/>
                <a:cs typeface="Dreaming Outloud Pro" panose="03050502040302030504" pitchFamily="66" charset="0"/>
                <a:sym typeface="Handlee"/>
              </a:rPr>
              <a:t>English:</a:t>
            </a: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Dreaming Outloud Pro" panose="03050502040302030504" pitchFamily="66" charset="0"/>
                <a:ea typeface="Handlee"/>
                <a:cs typeface="Dreaming Outloud Pro" panose="03050502040302030504" pitchFamily="66" charset="0"/>
                <a:sym typeface="Handlee"/>
              </a:rPr>
              <a:t>As writers, our learning will be underpinned by the purpose of writing ‘to entertain’. As a stimulus, we will study the book ‘The Journey’ by Aaron Becker. We will develop our understanding of speech and dialogue skills, placing speech marks correctly around quoted words, using a capital letter for the first word of each new line of dialogue, starting each new speaker on a fresh line and Year 5 &amp; 6 will incorporate reporting clauses into their writing. In class, we will be using our DERIC reading skills to retrieve information and answer questions related to our class novels: Year 5 &amp; 6 ‘Empire’s End – A Roman Story’​ Year 3 &amp; 4 will be reading ‘Escape from Pompeii’.</a:t>
            </a:r>
            <a:endParaRPr sz="800" dirty="0">
              <a:solidFill>
                <a:schemeClr val="dk1"/>
              </a:solidFill>
              <a:latin typeface="Dreaming Outloud Pro" panose="03050502040302030504" pitchFamily="66" charset="0"/>
              <a:ea typeface="Handlee"/>
              <a:cs typeface="Dreaming Outloud Pro" panose="03050502040302030504" pitchFamily="66" charset="0"/>
              <a:sym typeface="Handlee"/>
            </a:endParaRPr>
          </a:p>
        </p:txBody>
      </p:sp>
      <p:sp>
        <p:nvSpPr>
          <p:cNvPr id="62" name="Google Shape;62;p13"/>
          <p:cNvSpPr txBox="1"/>
          <p:nvPr/>
        </p:nvSpPr>
        <p:spPr>
          <a:xfrm>
            <a:off x="3369736" y="2002349"/>
            <a:ext cx="2340600" cy="1443600"/>
          </a:xfrm>
          <a:prstGeom prst="rect">
            <a:avLst/>
          </a:prstGeom>
          <a:noFill/>
          <a:ln w="28575" cap="flat" cmpd="sng">
            <a:solidFill>
              <a:srgbClr val="8E7CC3"/>
            </a:solidFill>
            <a:prstDash val="solid"/>
            <a:round/>
            <a:headEnd type="none" w="sm" len="sm"/>
            <a:tailEnd type="none" w="sm" len="sm"/>
          </a:ln>
        </p:spPr>
        <p:txBody>
          <a:bodyPr spcFirstLastPara="1" wrap="square" lIns="91425" tIns="91425" rIns="91425" bIns="91425" anchor="t" anchorCtr="0">
            <a:noAutofit/>
          </a:bodyPr>
          <a:lstStyle/>
          <a:p>
            <a:pPr marL="0" lvl="0" indent="0" rtl="0">
              <a:spcBef>
                <a:spcPts val="0"/>
              </a:spcBef>
              <a:spcAft>
                <a:spcPts val="0"/>
              </a:spcAft>
              <a:buNone/>
            </a:pPr>
            <a:r>
              <a:rPr lang="en-GB" b="1" dirty="0">
                <a:latin typeface="Dreaming Outloud Pro" panose="03050502040302030504" pitchFamily="66" charset="0"/>
                <a:ea typeface="Handlee"/>
                <a:cs typeface="Dreaming Outloud Pro" panose="03050502040302030504" pitchFamily="66" charset="0"/>
                <a:sym typeface="Handlee"/>
              </a:rPr>
              <a:t>Oak Class</a:t>
            </a:r>
            <a:endParaRPr b="1" dirty="0">
              <a:latin typeface="Dreaming Outloud Pro" panose="03050502040302030504" pitchFamily="66" charset="0"/>
              <a:ea typeface="Handlee"/>
              <a:cs typeface="Dreaming Outloud Pro" panose="03050502040302030504" pitchFamily="66" charset="0"/>
              <a:sym typeface="Handlee"/>
            </a:endParaRPr>
          </a:p>
          <a:p>
            <a:pPr marL="0" lvl="0" indent="0" rtl="0">
              <a:spcBef>
                <a:spcPts val="0"/>
              </a:spcBef>
              <a:spcAft>
                <a:spcPts val="0"/>
              </a:spcAft>
              <a:buNone/>
            </a:pPr>
            <a:r>
              <a:rPr lang="en-GB" b="1" dirty="0">
                <a:latin typeface="Dreaming Outloud Pro" panose="03050502040302030504" pitchFamily="66" charset="0"/>
                <a:ea typeface="Handlee"/>
                <a:cs typeface="Dreaming Outloud Pro" panose="03050502040302030504" pitchFamily="66" charset="0"/>
                <a:sym typeface="Handlee"/>
              </a:rPr>
              <a:t>Year 3,4,5 &amp; 6</a:t>
            </a:r>
          </a:p>
          <a:p>
            <a:pPr marL="0" lvl="0" indent="0" rtl="0">
              <a:spcBef>
                <a:spcPts val="0"/>
              </a:spcBef>
              <a:spcAft>
                <a:spcPts val="0"/>
              </a:spcAft>
              <a:buNone/>
            </a:pPr>
            <a:r>
              <a:rPr lang="en-GB" b="1" dirty="0">
                <a:latin typeface="Dreaming Outloud Pro"/>
                <a:ea typeface="Handlee"/>
                <a:cs typeface="Dreaming Outloud Pro"/>
                <a:sym typeface="Handlee"/>
              </a:rPr>
              <a:t>Autumn Term</a:t>
            </a:r>
          </a:p>
          <a:p>
            <a:pPr marL="0" lvl="0" indent="0" rtl="0">
              <a:spcBef>
                <a:spcPts val="0"/>
              </a:spcBef>
              <a:spcAft>
                <a:spcPts val="0"/>
              </a:spcAft>
              <a:buNone/>
            </a:pPr>
            <a:r>
              <a:rPr lang="en-GB" b="1" dirty="0">
                <a:latin typeface="Dreaming Outloud Pro"/>
                <a:ea typeface="Handlee"/>
                <a:cs typeface="Dreaming Outloud Pro"/>
                <a:sym typeface="Handlee"/>
              </a:rPr>
              <a:t> 25-26</a:t>
            </a:r>
          </a:p>
          <a:p>
            <a:pPr marL="0" lvl="0" indent="0" rtl="0">
              <a:spcBef>
                <a:spcPts val="0"/>
              </a:spcBef>
              <a:spcAft>
                <a:spcPts val="0"/>
              </a:spcAft>
              <a:buNone/>
            </a:pPr>
            <a:endParaRPr lang="en-GB" b="1" dirty="0">
              <a:latin typeface="Dreaming Outloud Pro"/>
              <a:ea typeface="Handlee"/>
              <a:cs typeface="Dreaming Outloud Pro"/>
              <a:sym typeface="Handlee"/>
            </a:endParaRPr>
          </a:p>
          <a:p>
            <a:pPr marL="0" lvl="0" indent="0" algn="ctr" rtl="0">
              <a:spcBef>
                <a:spcPts val="0"/>
              </a:spcBef>
              <a:spcAft>
                <a:spcPts val="0"/>
              </a:spcAft>
              <a:buNone/>
            </a:pPr>
            <a:endParaRPr b="1" dirty="0">
              <a:latin typeface="Dreaming Outloud Pro" panose="03050502040302030504" pitchFamily="66" charset="0"/>
              <a:ea typeface="Handlee"/>
              <a:cs typeface="Dreaming Outloud Pro" panose="03050502040302030504" pitchFamily="66" charset="0"/>
              <a:sym typeface="Handlee"/>
            </a:endParaRPr>
          </a:p>
        </p:txBody>
      </p:sp>
      <p:sp>
        <p:nvSpPr>
          <p:cNvPr id="2" name="AutoShape 2" descr="You To Me Are Everything">
            <a:extLst>
              <a:ext uri="{FF2B5EF4-FFF2-40B4-BE49-F238E27FC236}">
                <a16:creationId xmlns:a16="http://schemas.microsoft.com/office/drawing/2014/main" id="{677BC45F-F155-8725-4DAF-2532EB4CC902}"/>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3" descr="A poster of a beach&#10;&#10;AI-generated content may be incorrect.">
            <a:extLst>
              <a:ext uri="{FF2B5EF4-FFF2-40B4-BE49-F238E27FC236}">
                <a16:creationId xmlns:a16="http://schemas.microsoft.com/office/drawing/2014/main" id="{751C34BB-906D-7B97-5933-787899F711A9}"/>
              </a:ext>
            </a:extLst>
          </p:cNvPr>
          <p:cNvPicPr>
            <a:picLocks noChangeAspect="1"/>
          </p:cNvPicPr>
          <p:nvPr/>
        </p:nvPicPr>
        <p:blipFill>
          <a:blip r:embed="rId3"/>
          <a:stretch>
            <a:fillRect/>
          </a:stretch>
        </p:blipFill>
        <p:spPr>
          <a:xfrm>
            <a:off x="4693872" y="2025696"/>
            <a:ext cx="1006288" cy="1412116"/>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d26700a6974c7f4a705ccfa5ee01994">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77fb87e6e4093e4f3f164da5e23cf9f4"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Props1.xml><?xml version="1.0" encoding="utf-8"?>
<ds:datastoreItem xmlns:ds="http://schemas.openxmlformats.org/officeDocument/2006/customXml" ds:itemID="{ED9F65D7-CC5D-44B0-B59E-D69D23DE94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38d25-0e71-4cf7-be13-8f60befdd0a3"/>
    <ds:schemaRef ds:uri="3164481f-8d36-436d-ad51-ca4db39e19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A25A3A-E815-4E39-89BD-6E3D1238814C}">
  <ds:schemaRefs>
    <ds:schemaRef ds:uri="http://schemas.microsoft.com/sharepoint/v3/contenttype/forms"/>
  </ds:schemaRefs>
</ds:datastoreItem>
</file>

<file path=customXml/itemProps3.xml><?xml version="1.0" encoding="utf-8"?>
<ds:datastoreItem xmlns:ds="http://schemas.openxmlformats.org/officeDocument/2006/customXml" ds:itemID="{46A21DF8-271B-4D70-8782-D30214AD2612}">
  <ds:schemaRefs>
    <ds:schemaRef ds:uri="http://schemas.microsoft.com/office/2006/documentManagement/types"/>
    <ds:schemaRef ds:uri="http://purl.org/dc/dcmitype/"/>
    <ds:schemaRef ds:uri="f9138d25-0e71-4cf7-be13-8f60befdd0a3"/>
    <ds:schemaRef ds:uri="http://purl.org/dc/elements/1.1/"/>
    <ds:schemaRef ds:uri="http://schemas.microsoft.com/office/infopath/2007/PartnerControls"/>
    <ds:schemaRef ds:uri="http://www.w3.org/XML/1998/namespace"/>
    <ds:schemaRef ds:uri="http://schemas.openxmlformats.org/package/2006/metadata/core-properties"/>
    <ds:schemaRef ds:uri="http://purl.org/dc/terms/"/>
    <ds:schemaRef ds:uri="3164481f-8d36-436d-ad51-ca4db39e19c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392</TotalTime>
  <Words>857</Words>
  <Application>Microsoft Office PowerPoint</Application>
  <PresentationFormat>On-screen Show (16:9)</PresentationFormat>
  <Paragraphs>35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EJ Hatch</cp:lastModifiedBy>
  <cp:revision>88</cp:revision>
  <dcterms:modified xsi:type="dcterms:W3CDTF">2025-09-16T09:26:08Z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ies>
</file>